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  <p:sldMasterId id="2147483720" r:id="rId4"/>
    <p:sldMasterId id="2147483732" r:id="rId5"/>
    <p:sldMasterId id="2147483744" r:id="rId6"/>
  </p:sldMasterIdLst>
  <p:sldIdLst>
    <p:sldId id="256" r:id="rId7"/>
    <p:sldId id="258" r:id="rId8"/>
    <p:sldId id="259" r:id="rId9"/>
    <p:sldId id="289" r:id="rId10"/>
    <p:sldId id="260" r:id="rId11"/>
    <p:sldId id="261" r:id="rId12"/>
    <p:sldId id="283" r:id="rId13"/>
    <p:sldId id="262" r:id="rId14"/>
    <p:sldId id="291" r:id="rId15"/>
    <p:sldId id="263" r:id="rId16"/>
    <p:sldId id="284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85" r:id="rId25"/>
    <p:sldId id="271" r:id="rId26"/>
    <p:sldId id="272" r:id="rId27"/>
    <p:sldId id="286" r:id="rId28"/>
    <p:sldId id="273" r:id="rId29"/>
    <p:sldId id="274" r:id="rId30"/>
    <p:sldId id="287" r:id="rId31"/>
    <p:sldId id="275" r:id="rId32"/>
    <p:sldId id="276" r:id="rId33"/>
    <p:sldId id="290" r:id="rId34"/>
    <p:sldId id="277" r:id="rId35"/>
    <p:sldId id="288" r:id="rId36"/>
    <p:sldId id="278" r:id="rId37"/>
    <p:sldId id="279" r:id="rId38"/>
    <p:sldId id="281" r:id="rId3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>
            <a:off x="6820592" y="428628"/>
            <a:ext cx="2323440" cy="6000768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35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409446"/>
            <a:ext cx="7772400" cy="1470025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023248" y="3886200"/>
            <a:ext cx="5414978" cy="1042998"/>
          </a:xfrm>
        </p:spPr>
        <p:txBody>
          <a:bodyPr/>
          <a:lstStyle>
            <a:lvl1pPr marL="0" indent="0" algn="r">
              <a:buNone/>
              <a:defRPr sz="24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>
              <a:buNone/>
              <a:defRPr sz="1800" i="1">
                <a:solidFill>
                  <a:schemeClr val="tx1">
                    <a:tint val="85000"/>
                  </a:schemeClr>
                </a:solidFill>
              </a:defRPr>
            </a:lvl2pPr>
            <a:lvl3pPr marL="914400" indent="0">
              <a:buNone/>
              <a:defRPr sz="1600" i="1">
                <a:solidFill>
                  <a:schemeClr val="tx1">
                    <a:tint val="85000"/>
                  </a:schemeClr>
                </a:solidFill>
              </a:defRPr>
            </a:lvl3pPr>
            <a:lvl4pPr marL="13716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4pPr>
            <a:lvl5pPr marL="18288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500702"/>
            <a:ext cx="4040188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500174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5500702"/>
            <a:ext cx="4041775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8219505" cy="593879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868" y="1590620"/>
            <a:ext cx="8218935" cy="453554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866111"/>
            <a:ext cx="8237260" cy="6877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1785926"/>
            <a:ext cx="3422654" cy="781052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28596" y="2566978"/>
            <a:ext cx="3422654" cy="804862"/>
          </a:xfrm>
        </p:spPr>
        <p:txBody>
          <a:bodyPr/>
          <a:lstStyle>
            <a:lvl1pPr marL="0" indent="0" algn="r">
              <a:buNone/>
              <a:defRPr sz="1400"/>
            </a:lvl1pPr>
            <a:lvl2pPr marL="457200" indent="0" algn="r">
              <a:buNone/>
              <a:defRPr sz="1200"/>
            </a:lvl2pPr>
            <a:lvl3pPr marL="914400" indent="0" algn="r">
              <a:buNone/>
              <a:defRPr sz="1000"/>
            </a:lvl3pPr>
            <a:lvl4pPr marL="1371600" indent="0" algn="r">
              <a:buNone/>
              <a:defRPr sz="900"/>
            </a:lvl4pPr>
            <a:lvl5pPr marL="1828800" indent="0" algn="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"/>
          </p:nvPr>
        </p:nvSpPr>
        <p:spPr>
          <a:xfrm>
            <a:off x="4000496" y="928670"/>
            <a:ext cx="4500594" cy="4500570"/>
          </a:xfrm>
          <a:prstGeom prst="roundRect">
            <a:avLst>
              <a:gd name="adj" fmla="val 8501"/>
            </a:avLst>
          </a:prstGeom>
          <a:noFill/>
          <a:ln w="165100" cap="rnd" cmpd="sng">
            <a:gradFill flip="none" rotWithShape="1">
              <a:gsLst>
                <a:gs pos="0">
                  <a:schemeClr val="accent2">
                    <a:tint val="20000"/>
                  </a:schemeClr>
                </a:gs>
                <a:gs pos="100000">
                  <a:schemeClr val="accent2">
                    <a:tint val="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balanced" dir="t"/>
          </a:scene3d>
          <a:sp3d extrusionH="76200" prstMaterial="matte">
            <a:bevelT h="38100"/>
            <a:bevelB h="38100"/>
            <a:extrusionClr>
              <a:schemeClr val="bg2">
                <a:shade val="75000"/>
              </a:schemeClr>
            </a:extrusionClr>
          </a:sp3d>
        </p:spPr>
        <p:txBody>
          <a:bodyPr/>
          <a:lstStyle/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58082" y="274639"/>
            <a:ext cx="1328718" cy="5851525"/>
          </a:xfrm>
        </p:spPr>
        <p:txBody>
          <a:bodyPr vert="eaVert" anchor="b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28672"/>
            <a:ext cx="6900882" cy="519749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제목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0" name="부제목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19" name="날짜 개체 틀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한쪽 모서리가 둥근 사각형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이등변 삼각형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각 삼각형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이등변 삼각형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ko-KR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그림을 추가하려면 아이콘을 클릭하십시오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직사각형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직사각형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직사각형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직사각형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56" name="직사각형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직사각형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직사각형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직사각형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자유형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자유형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자유형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자유형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자유형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자유형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자유형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자유형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자유형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자유형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자유형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자유형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자유형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자유형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직사각형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직사각형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직사각형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직사각형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직사각형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직사각형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직사각형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직선 연결선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그룹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직선 연결선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grpSp>
        <p:nvGrpSpPr>
          <p:cNvPr id="14" name="그룹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직선 연결선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직선 연결선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대각선 방향의 모서리가 둥근 사각형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ko-KR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날짜 개체 틀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3" name="그림 개체 틀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ko-KR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그림을 추가하려면 아이콘을 클릭하십시오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ko-KR" alt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 flipH="1">
            <a:off x="-32" y="500042"/>
            <a:ext cx="2268129" cy="5929354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62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1" kern="1200" smtClean="0">
          <a:ln w="11430">
            <a:solidFill>
              <a:schemeClr val="tx2">
                <a:shade val="25000"/>
                <a:alpha val="75000"/>
              </a:schemeClr>
            </a:solidFill>
          </a:ln>
          <a:gradFill>
            <a:gsLst>
              <a:gs pos="0">
                <a:schemeClr val="tx2"/>
              </a:gs>
              <a:gs pos="50000">
                <a:schemeClr val="tx2"/>
              </a:gs>
              <a:gs pos="100000">
                <a:schemeClr val="tx2">
                  <a:shade val="90000"/>
                </a:schemeClr>
              </a:gs>
            </a:gsLst>
            <a:lin ang="5400000" scaled="0"/>
          </a:gradFill>
          <a:effectLst>
            <a:outerShdw blurRad="50800" dist="25400" dir="5460000" algn="tl" rotWithShape="0">
              <a:srgbClr val="000000">
                <a:alpha val="27000"/>
              </a:srgb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¢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tx2"/>
        </a:buClr>
        <a:buSzPct val="70000"/>
        <a:buFont typeface="Wingdings"/>
        <a:buChar char="p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accent3"/>
        </a:buClr>
        <a:buSzPct val="140000"/>
        <a:buFont typeface="Wingdings"/>
        <a:buChar char="§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4"/>
        </a:buClr>
        <a:buSzPct val="12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accent5"/>
        </a:buClr>
        <a:buSzPct val="110000"/>
        <a:buFont typeface="Wingdings"/>
        <a:buChar char="§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6"/>
        </a:buClr>
        <a:buSzPct val="9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제목 개체 틀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18" name="바닥글 개체 틀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1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1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1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1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1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1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1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1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1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각 삼각형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484632" algn="l" rtl="0" eaLnBrk="1" latinLnBrk="1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1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1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1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1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1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1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1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1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1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1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1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1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1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직사각형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1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1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1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1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1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대각선 방향의 모서리가 둥근 사각형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8C6520DA-F41E-4D43-970C-51F0E021E272}" type="datetimeFigureOut">
              <a:rPr lang="ko-KR" altLang="en-US" smtClean="0"/>
              <a:pPr/>
              <a:t>2013-12-13</a:t>
            </a:fld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354ACBDE-0A5E-4FD3-B3C3-99923010A2F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marL="54864" algn="r" rtl="0" eaLnBrk="1" latinLnBrk="1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1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1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1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1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1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1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1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1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1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8229600" cy="1800200"/>
          </a:xfrm>
        </p:spPr>
        <p:txBody>
          <a:bodyPr/>
          <a:lstStyle/>
          <a:p>
            <a:r>
              <a:rPr lang="ko-KR" altLang="en-US" dirty="0" smtClean="0">
                <a:effectLst/>
              </a:rPr>
              <a:t>소공동체 봉사자의 역할과 </a:t>
            </a:r>
            <a:r>
              <a:rPr lang="ko-KR" altLang="en-US" dirty="0" smtClean="0">
                <a:effectLst/>
              </a:rPr>
              <a:t>사명</a:t>
            </a:r>
            <a:endParaRPr lang="ko-KR" altLang="en-US" dirty="0">
              <a:effectLst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57290" y="4437112"/>
            <a:ext cx="6400800" cy="792088"/>
          </a:xfrm>
        </p:spPr>
        <p:txBody>
          <a:bodyPr/>
          <a:lstStyle/>
          <a:p>
            <a:r>
              <a:rPr lang="ko-KR" altLang="en-US" i="0" dirty="0" smtClean="0">
                <a:solidFill>
                  <a:srgbClr val="C00000"/>
                </a:solidFill>
              </a:rPr>
              <a:t>춘천교구 </a:t>
            </a:r>
            <a:r>
              <a:rPr lang="ko-KR" altLang="en-US" i="0" dirty="0" err="1" smtClean="0">
                <a:solidFill>
                  <a:srgbClr val="C00000"/>
                </a:solidFill>
              </a:rPr>
              <a:t>사목국</a:t>
            </a:r>
            <a:endParaRPr lang="ko-KR" altLang="en-US" i="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2771800" y="764704"/>
            <a:ext cx="290892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ko-KR" altLang="en-US" sz="4000" b="1" dirty="0">
                <a:solidFill>
                  <a:schemeClr val="accent4">
                    <a:lumMod val="50000"/>
                  </a:schemeClr>
                </a:solidFill>
              </a:rPr>
              <a:t>목    차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763688" y="2420888"/>
            <a:ext cx="5760640" cy="3046988"/>
          </a:xfrm>
          <a:prstGeom prst="rect">
            <a:avLst/>
          </a:prstGeom>
          <a:noFill/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371600" lvl="2" indent="-457200" algn="just">
              <a:lnSpc>
                <a:spcPct val="150000"/>
              </a:lnSpc>
            </a:pP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양재 튼튼B" charset="-127"/>
              </a:rPr>
              <a:t>  1.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양재 튼튼B" charset="-127"/>
              </a:rPr>
              <a:t>반원들에 대한 배려 </a:t>
            </a:r>
          </a:p>
          <a:p>
            <a:pPr marL="1371600" lvl="2" indent="-457200" algn="just">
              <a:lnSpc>
                <a:spcPct val="150000"/>
              </a:lnSpc>
            </a:pP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Times New Roman"/>
              </a:rPr>
              <a:t> 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양재 튼튼B" charset="-127"/>
              </a:rPr>
              <a:t> 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양재 튼튼B" charset="-127"/>
              </a:rPr>
              <a:t>2.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양재 튼튼B" charset="-127"/>
              </a:rPr>
              <a:t>반소공동체 운영 </a:t>
            </a:r>
          </a:p>
          <a:p>
            <a:pPr marL="1371600" lvl="2" indent="-457200" algn="just">
              <a:lnSpc>
                <a:spcPct val="150000"/>
              </a:lnSpc>
            </a:pP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Times New Roman"/>
              </a:rPr>
              <a:t> 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양재 튼튼B" charset="-127"/>
              </a:rPr>
              <a:t> 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양재 튼튼B" charset="-127"/>
              </a:rPr>
              <a:t>3.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양재 튼튼B" charset="-127"/>
              </a:rPr>
              <a:t>반장의 성숙 </a:t>
            </a:r>
          </a:p>
          <a:p>
            <a:pPr marL="1371600" lvl="2" indent="-457200" algn="just">
              <a:lnSpc>
                <a:spcPct val="150000"/>
              </a:lnSpc>
            </a:pP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Times New Roman"/>
              </a:rPr>
              <a:t> 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양재 튼튼B" charset="-127"/>
              </a:rPr>
              <a:t> 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양재 튼튼B" charset="-127"/>
              </a:rPr>
              <a:t>4.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양재 튼튼B" charset="-127"/>
              </a:rPr>
              <a:t>선교 </a:t>
            </a:r>
            <a:endParaRPr lang="ko-KR" altLang="en-US" sz="32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-36512" y="476672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just">
              <a:buFontTx/>
              <a:buAutoNum type="arabicPeriod"/>
            </a:pP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반원들에 대한 배려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 </a:t>
            </a:r>
          </a:p>
          <a:p>
            <a:pPr marL="914400" lvl="1" indent="-457200" algn="just" eaLnBrk="0" latinLnBrk="0" hangingPunct="0"/>
            <a:endParaRPr lang="en-US" altLang="ko-KR" sz="2800" b="1" dirty="0" smtClean="0">
              <a:solidFill>
                <a:schemeClr val="bg1"/>
              </a:solidFill>
              <a:latin typeface="한양중고딕"/>
            </a:endParaRPr>
          </a:p>
          <a:p>
            <a:pPr marL="914400" lvl="1" indent="-457200" algn="just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가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 파악 </a:t>
            </a:r>
            <a:endParaRPr lang="en-US" altLang="ko-KR" sz="28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marL="914400" lvl="1" indent="-457200" algn="just" eaLnBrk="0" latinLnBrk="0" hangingPunct="0"/>
            <a:r>
              <a:rPr lang="ko-KR" altLang="en-US" sz="2800" b="1" spc="-1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이름</a:t>
            </a:r>
            <a:r>
              <a:rPr lang="en-US" altLang="ko-KR" sz="2800" b="1" spc="-1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spc="-1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전화번호</a:t>
            </a:r>
            <a:r>
              <a:rPr lang="en-US" altLang="ko-KR" sz="2800" b="1" spc="-1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spc="-1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주소를 파악하여 반장수첩에 기록한다</a:t>
            </a:r>
            <a:r>
              <a:rPr lang="en-US" altLang="ko-KR" sz="2800" b="1" spc="-1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</a:t>
            </a:r>
          </a:p>
          <a:p>
            <a:pPr marL="914400" lvl="1" indent="-457200" eaLnBrk="0" latinLnBrk="0" hangingPunct="0"/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endParaRPr lang="en-US" altLang="ko-KR" sz="28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marL="914400" lvl="1" indent="-457200" eaLnBrk="0" latinLnBrk="0" hangingPunct="0"/>
            <a:endParaRPr lang="en-US" altLang="ko-KR" sz="28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marL="914400" lvl="1" indent="-457200" algn="just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나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반원들의 각 가정 </a:t>
            </a:r>
          </a:p>
          <a:p>
            <a:pPr marL="914400" lvl="1" indent="-457200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	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각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가정의 어려움이나 문제가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무엇인지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파악하고 그 문제를 잘 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극복하도록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함께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기도하고 격려해준다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가족 기도를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하도록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안내한다</a:t>
            </a:r>
            <a:r>
              <a:rPr lang="en-US" altLang="ko-KR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</a:t>
            </a:r>
            <a:endParaRPr lang="en-US" altLang="ko-K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994273_172671916236194_15022039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32656"/>
            <a:ext cx="5112568" cy="6120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0" y="641350"/>
            <a:ext cx="9144000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latinLnBrk="0" hangingPunct="0">
              <a:lnSpc>
                <a:spcPct val="150000"/>
              </a:lnSpc>
            </a:pP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다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전입 전출 교우</a:t>
            </a:r>
            <a:r>
              <a:rPr lang="ko-KR" altLang="en-US" sz="32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1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전입 교우를 방문하여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소공동체에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초대한다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전출 교우에게 전화하거나 새로 이사 간 곳을 방문해서 그 지역 성당이나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소공동체에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나가도록 안내한다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endParaRPr lang="en-US" altLang="ko-KR" sz="28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endParaRPr lang="en-US" altLang="ko-KR" sz="28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algn="just" eaLnBrk="0" latinLnBrk="0" hangingPunct="0"/>
            <a:endParaRPr lang="en-US" altLang="ko-KR" sz="10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algn="just" eaLnBrk="0" latinLnBrk="0" hangingPunct="0">
              <a:lnSpc>
                <a:spcPct val="150000"/>
              </a:lnSpc>
            </a:pP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라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냉담자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1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반의 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냉담자들을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파악하고 반원들과 함께 방문해서 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냉담하는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이유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어려움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문제 등을 알아보고 기도하고 돕는다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주보나 본당 소식을 꾸준히 알려주고 다시 공동체로 돌아오도록 권하고 기도한다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단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지나친 부담을 주지 않도록 주의한다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endParaRPr lang="en-US" altLang="ko-K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0" y="306388"/>
            <a:ext cx="9144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마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어려운 이웃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1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노인들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가난한 사람들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실직하여 생활이 어려운 가정에 관심을 갖고 반원들과 함께 방문해서 그들의 어려움을 듣고 기도해 준다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도울 일이 무엇인지 의논하고 돕는다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본당에 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빈첸시오가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있으면 연결시켜 준다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endParaRPr lang="en-US" altLang="ko-KR" sz="28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endParaRPr lang="en-US" altLang="ko-KR" sz="28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algn="just" eaLnBrk="0" latinLnBrk="0" hangingPunct="0">
              <a:lnSpc>
                <a:spcPct val="150000"/>
              </a:lnSpc>
            </a:pP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바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환자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1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환자를 대할 때는 먼저 환자의 이야기를 들어주고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복음말씀으로 격려한다</a:t>
            </a:r>
            <a:r>
              <a:rPr lang="en-US" altLang="ko-KR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또한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환자를 돌보는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가족들이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믿음을 잘 간직하고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환자를 위해 기도하도록 격려한다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</a:t>
            </a:r>
            <a:r>
              <a:rPr lang="en-US" altLang="ko-KR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1005756_177489779087741_1920489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400" y="685800"/>
            <a:ext cx="7315200" cy="548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0" y="534988"/>
            <a:ext cx="9144000" cy="490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endParaRPr lang="en-US" altLang="ko-KR" sz="11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eaLnBrk="0" latinLnBrk="0" hangingPunct="0">
              <a:lnSpc>
                <a:spcPct val="200000"/>
              </a:lnSpc>
            </a:pPr>
            <a:r>
              <a:rPr lang="en-US" altLang="ko-KR" sz="10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/>
            </a:r>
            <a:br>
              <a:rPr lang="en-US" altLang="ko-KR" sz="10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</a:b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사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대세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代洗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endParaRPr lang="en-US" altLang="ko-KR" sz="32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필요한 때에 대세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代洗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를 주도록 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대세를 주어야 할 경우는 수녀님이나 다른 반장에게 알려서 함께 가도록 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대세를 준 후에는 대세 문서를 작성하여 본당 사무실에 보고한다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자세한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내용은 반장수첩을 참고한다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615461_578488082177026_82022556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920880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0" y="914400"/>
            <a:ext cx="9144000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endParaRPr lang="en-US" altLang="ko-KR" sz="11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algn="just" eaLnBrk="0" latinLnBrk="0" hangingPunct="0"/>
            <a:r>
              <a:rPr lang="en-US" altLang="ko-KR" sz="10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/>
            </a:r>
            <a:br>
              <a:rPr lang="en-US" altLang="ko-KR" sz="10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</a:br>
            <a:endParaRPr lang="en-US" altLang="ko-KR" sz="11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eaLnBrk="0" latinLnBrk="0" hangingPunct="0"/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아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상례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喪禮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eaLnBrk="0" latinLnBrk="0" hangingPunct="0"/>
            <a:endParaRPr lang="en-US" altLang="ko-KR" sz="32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>
              <a:lnSpc>
                <a:spcPct val="150000"/>
              </a:lnSpc>
            </a:pP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 중에 상을 당한 사람이 있으면 위로해 주고 장례에 대한 자세한 절차를 알려준다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lvl="1" eaLnBrk="0" latinLnBrk="0" hangingPunct="0">
              <a:lnSpc>
                <a:spcPct val="150000"/>
              </a:lnSpc>
            </a:pPr>
            <a:r>
              <a:rPr lang="ko-KR" altLang="en-US" sz="32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본당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사무실이나 </a:t>
            </a:r>
            <a:r>
              <a:rPr lang="ko-KR" altLang="en-US" sz="32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연령회에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알리고 다른 신자들을 초대하여 연도를 바친다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endParaRPr lang="en-US" altLang="ko-KR" sz="11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endParaRPr lang="en-US" altLang="ko-KR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부활성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400" y="990600"/>
            <a:ext cx="7315200" cy="4876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304800"/>
            <a:ext cx="9144000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2. </a:t>
            </a:r>
            <a:r>
              <a:rPr lang="ko-KR" altLang="en-US" sz="3600" b="1" dirty="0" smtClean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소공동체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운영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 </a:t>
            </a:r>
          </a:p>
          <a:p>
            <a:endParaRPr lang="ko-KR" altLang="en-US" sz="1200" b="1" dirty="0">
              <a:solidFill>
                <a:schemeClr val="accent4">
                  <a:lumMod val="50000"/>
                </a:schemeClr>
              </a:solidFill>
              <a:latin typeface="한양중고딕"/>
            </a:endParaRPr>
          </a:p>
          <a:p>
            <a:pPr eaLnBrk="0" latinLnBrk="0" hangingPunct="0"/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가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2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소공동체의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활성화 </a:t>
            </a:r>
          </a:p>
          <a:p>
            <a:pPr lvl="1" eaLnBrk="0" latinLnBrk="0" hangingPunct="0"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소공동체에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많은 신자들이 참여하도록 자주 전화하고 방문한다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참여한 모두가 주인의식을 갖고 각자의 역할을 하도록 배려한다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반원들이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미사에서 독서나 신자들의 기도를 할 수 있도록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적극적으로 독려한다</a:t>
            </a:r>
            <a:r>
              <a:rPr lang="en-US" altLang="ko-KR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</a:t>
            </a:r>
            <a:endParaRPr lang="en-US" altLang="ko-KR" sz="28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반원들을 항상 잘 살핀다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반원들의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변화나 새로운 삶의 모습을 발견하면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칭찬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격려하여 반원들이 성장할 수 있도록 돕는다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endParaRPr lang="en-US" altLang="ko-K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619125"/>
            <a:ext cx="9144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나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복음 나누기의 활성화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endParaRPr lang="ko-KR" altLang="en-US" sz="32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처음에는 반장이 복음 나누기를 진행하다가 점차적으로 반원들 모두가 복음 나누기를 진행할 수 있도록 미리 준비시키고 격려한다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lvl="1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공동체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역할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일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이 결정되면 실천하도록 격려한다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lvl="1" eaLnBrk="0" latinLnBrk="0" hangingPunct="0"/>
            <a:endParaRPr lang="en-US" altLang="ko-K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한양신명조"/>
            </a:endParaRPr>
          </a:p>
        </p:txBody>
      </p:sp>
      <p:pic>
        <p:nvPicPr>
          <p:cNvPr id="4" name="그림 3" descr="399252_553829181309583_1453062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149080"/>
            <a:ext cx="7560840" cy="2400300"/>
          </a:xfrm>
          <a:prstGeom prst="ellipse">
            <a:avLst/>
          </a:prstGeom>
          <a:ln w="63500" cap="rnd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0" y="0"/>
            <a:ext cx="9144000" cy="4231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endParaRPr lang="en-US" altLang="ko-KR" sz="11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algn="just" eaLnBrk="0" latinLnBrk="0" hangingPunct="0"/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다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 교육</a:t>
            </a:r>
            <a:r>
              <a:rPr lang="ko-KR" altLang="en-US" sz="32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algn="just" eaLnBrk="0" latinLnBrk="0" hangingPunct="0"/>
            <a:endParaRPr lang="ko-KR" altLang="en-US" sz="32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r>
              <a:rPr lang="ko-KR" altLang="en-US" sz="28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반원들에게 소공동체에 대한 교육이 </a:t>
            </a:r>
            <a:r>
              <a:rPr lang="ko-KR" altLang="en-US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필요하면 </a:t>
            </a:r>
            <a:r>
              <a:rPr lang="ko-KR" altLang="en-US" sz="2800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구역장이나</a:t>
            </a:r>
            <a:r>
              <a:rPr lang="ko-KR" altLang="en-US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r>
              <a:rPr lang="ko-KR" altLang="en-US" sz="28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총구역장을 </a:t>
            </a:r>
            <a:r>
              <a:rPr lang="ko-KR" altLang="en-US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초대하여 교육을 받도록 </a:t>
            </a:r>
            <a:r>
              <a:rPr lang="ko-KR" altLang="en-US" sz="28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한다</a:t>
            </a:r>
            <a:r>
              <a:rPr lang="en-US" altLang="ko-KR" sz="28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복음 나누기 </a:t>
            </a:r>
            <a:r>
              <a:rPr lang="en-US" altLang="ko-KR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7</a:t>
            </a:r>
            <a:r>
              <a:rPr lang="ko-KR" altLang="en-US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단계</a:t>
            </a:r>
            <a:r>
              <a:rPr lang="en-US" altLang="ko-KR" sz="28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소공동체의 </a:t>
            </a:r>
            <a:r>
              <a:rPr lang="ko-KR" altLang="en-US" sz="28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중요성 등</a:t>
            </a:r>
            <a:r>
              <a:rPr lang="en-US" altLang="ko-KR" sz="28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 </a:t>
            </a:r>
            <a:endParaRPr lang="en-US" altLang="ko-KR" sz="28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endParaRPr lang="en-US" altLang="ko-KR" sz="28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r>
              <a:rPr lang="ko-KR" altLang="en-US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반원들이 본당과 교구의 각종 교육과 피정에도 참여하도록 </a:t>
            </a:r>
            <a:r>
              <a:rPr lang="ko-KR" altLang="en-US" sz="28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유도한다</a:t>
            </a:r>
            <a:r>
              <a:rPr lang="en-US" altLang="ko-KR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lvl="1" eaLnBrk="0" latinLnBrk="0" hangingPunct="0"/>
            <a:endParaRPr lang="en-US" altLang="ko-KR" sz="11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endParaRPr lang="en-US" altLang="ko-KR" sz="11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</p:txBody>
      </p:sp>
      <p:pic>
        <p:nvPicPr>
          <p:cNvPr id="4" name="그림 3" descr="1460048_233722560137585_10182803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4149080"/>
            <a:ext cx="4161656" cy="2551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0" y="0"/>
            <a:ext cx="9144000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라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후임 반장 양성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eaLnBrk="0" latinLnBrk="0" hangingPunct="0"/>
            <a:endParaRPr lang="ko-KR" altLang="en-US" sz="10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후임 반장 양성을 위해 노력해야 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부반장이나 서기가 앞으로 반장을 할 수 있도록 후원해 준다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반장은 다른 사람이 성장할 수 있도록 도와주는 사람이다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반원들이 돌아가면서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소공동체를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진행할 수 있게 함으로써 모두에게 성장할 기회를 준다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</a:t>
            </a:r>
          </a:p>
          <a:p>
            <a:pPr lvl="1" eaLnBrk="0" latinLnBrk="0" hangingPunct="0"/>
            <a:endParaRPr lang="en-US" altLang="ko-KR" sz="32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eaLnBrk="0" latinLnBrk="0" hangingPunct="0"/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마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모임일지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1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모임일지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보고서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를 서기와 함께 작성하여 반에 보관하고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한 부를 본당에 제출하여 반의 상황을 본당 사제나 수녀와 함께 나눌 수 있도록 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0" y="306388"/>
            <a:ext cx="9144000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바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교무금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헌금 공지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1" eaLnBrk="0" latinLnBrk="0" hangingPunct="0"/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교무금이나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헌금에 대해 공지한다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교무금이나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헌금이 어떻게 쓰이는지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본당유지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가난한 이웃 돕기 등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잘 소개하고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한달 수입의 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1/10(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십일조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을 봉헌하도록 권하고 최소한 수입의 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1/30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이상은 봉헌할 수 있도록 안내한다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lvl="1" eaLnBrk="0" latinLnBrk="0" hangingPunct="0"/>
            <a:endParaRPr lang="en-US" altLang="ko-KR" sz="32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algn="just" eaLnBrk="0" latinLnBrk="0" hangingPunct="0"/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사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실천 활동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1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본당 신부님이 주보를 통해 강조하는 사항을 숙지시키고 본당의 행사에 적극적으로 참여하도록 독려한다</a:t>
            </a:r>
            <a:r>
              <a:rPr lang="en-US" altLang="ko-KR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</a:t>
            </a:r>
            <a:endParaRPr lang="en-US" altLang="ko-KR" sz="28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0" y="0"/>
            <a:ext cx="9144000" cy="377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altLang="ko-KR" sz="32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eaLnBrk="0" latinLnBrk="0" hangingPunct="0"/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아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평가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eaLnBrk="0" latinLnBrk="0" hangingPunct="0"/>
            <a:endParaRPr lang="ko-KR" altLang="en-US" sz="32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일년에 두 번 정도는 반원들과 </a:t>
            </a:r>
            <a:r>
              <a:rPr lang="ko-KR" altLang="en-US" sz="32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소공동체에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대해 평가하는 시간을 갖는다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장단점을 서로 지적하고 </a:t>
            </a:r>
            <a:r>
              <a:rPr lang="ko-KR" altLang="en-US" sz="32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격려하면서</a:t>
            </a:r>
            <a:r>
              <a:rPr lang="en-US" altLang="ko-KR" sz="32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</a:t>
            </a:r>
            <a:r>
              <a:rPr lang="ko-KR" altLang="en-US" sz="32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반원들이 일치하고 </a:t>
            </a:r>
            <a:r>
              <a:rPr lang="ko-KR" altLang="en-US" sz="32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신뢰할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수 있도록 한다</a:t>
            </a:r>
            <a:r>
              <a:rPr lang="en-US" altLang="ko-KR" sz="32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</a:t>
            </a:r>
            <a:r>
              <a:rPr lang="en-US" altLang="ko-KR" sz="11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endParaRPr lang="en-US" altLang="ko-KR" sz="11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endParaRPr lang="en-US" altLang="ko-KR" sz="11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</p:txBody>
      </p:sp>
      <p:pic>
        <p:nvPicPr>
          <p:cNvPr id="4" name="그림 3" descr="1471744_235661996610308_1363167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717032"/>
            <a:ext cx="5601816" cy="2854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0" y="687388"/>
            <a:ext cx="9144000" cy="5678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endParaRPr lang="en-US" altLang="ko-KR" sz="32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algn="just" eaLnBrk="0" latinLnBrk="0" hangingPunct="0"/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자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본당 공동체와의 일치와 협력</a:t>
            </a:r>
          </a:p>
          <a:p>
            <a:pPr algn="just" eaLnBrk="0" latinLnBrk="0" hangingPunct="0"/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endParaRPr lang="ko-KR" altLang="en-US" sz="32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차원에서 할 수 있는 활동은 반원들과 상의하고 더 큰 일들은 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총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구역장과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상의해서 구역이나 본당 차원에서 할 수 있도록 건의한다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lvl="1" eaLnBrk="0" latin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본당의 여러 활동이나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운영에서 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레지오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단원들과 협력하고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마찰이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생겨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해결이 어려울 때는 사제나 수녀에게 알려 중재를 청한다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</a:t>
            </a:r>
          </a:p>
          <a:p>
            <a:pPr lvl="1" eaLnBrk="0" latinLnBrk="0" hangingPunct="0"/>
            <a:endParaRPr lang="en-US" altLang="ko-KR" sz="11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도보순례-방산공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404664"/>
            <a:ext cx="4536504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0" y="200025"/>
            <a:ext cx="9144000" cy="6047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endParaRPr lang="en-US" altLang="ko-KR" sz="11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algn="just" eaLnBrk="0" latinLnBrk="0" hangingPunct="0"/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차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주의할 </a:t>
            </a:r>
            <a:r>
              <a:rPr lang="ko-KR" altLang="en-US" sz="36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점</a:t>
            </a:r>
            <a:endParaRPr lang="en-US" altLang="ko-KR" sz="8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algn="just" eaLnBrk="0" latinLnBrk="0" hangingPunct="0"/>
            <a:r>
              <a:rPr lang="ko-KR" altLang="en-US" sz="32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endParaRPr lang="ko-KR" altLang="en-US" sz="32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모임 때 음식은 되도록 간단하게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차린다</a:t>
            </a:r>
            <a:r>
              <a:rPr lang="en-US" altLang="ko-KR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귤 한가지 또는 차 한잔</a:t>
            </a:r>
            <a:r>
              <a:rPr lang="en-US" altLang="ko-KR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음식을 장만하기 힘든 사람은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소공동체에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나오는 것이 부담스러울 수도 있다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가난한 사람들도 모임에 나와서 주인의식을 갖고 편안하게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참여할 수 있도록 이끈다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endParaRPr lang="en-US" altLang="ko-KR" sz="28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endParaRPr lang="en-US" altLang="ko-KR" sz="28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소공동체에서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나왔던 대화나 교우간에 있었던 대화에서 지켜야 할 비밀이 있으면 반원들에게 주의시키고 반장 스스로도 비밀을 지킨다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가능하면 교우들간에 돈 거래를 하지 않도록 하고 은행이나 신용협동조합을 이용하도록 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endParaRPr lang="en-US" altLang="ko-KR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3.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반장의 성숙</a:t>
            </a:r>
            <a:r>
              <a:rPr lang="ko-KR" altLang="en-US" sz="3200" dirty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 </a:t>
            </a:r>
          </a:p>
          <a:p>
            <a:endParaRPr lang="ko-KR" altLang="en-US" sz="3200" dirty="0">
              <a:solidFill>
                <a:schemeClr val="accent4">
                  <a:lumMod val="50000"/>
                </a:schemeClr>
              </a:solidFill>
              <a:latin typeface="한양중고딕"/>
            </a:endParaRPr>
          </a:p>
          <a:p>
            <a:pPr eaLnBrk="0" latinLnBrk="0" hangingPunct="0"/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 가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복음의 힘</a:t>
            </a:r>
            <a:r>
              <a:rPr lang="ko-KR" altLang="en-US" sz="32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2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늘 </a:t>
            </a:r>
            <a:r>
              <a:rPr lang="ko-KR" altLang="en-US" sz="2800" b="1" dirty="0" err="1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성경를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읽고 묵상하면서 마음에 와 닿은 말씀을 반장수첩에 기록한다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신앙과 삶을 일치시키고 예수님의 증거자가 될 수 있도록 노력한다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</a:t>
            </a:r>
            <a:r>
              <a:rPr lang="en-US" altLang="ko-KR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2" eaLnBrk="0" latinLnBrk="0" hangingPunct="0"/>
            <a:endParaRPr lang="en-US" altLang="ko-KR" sz="32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eaLnBrk="0" latinLnBrk="0" hangingPunct="0"/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나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교육</a:t>
            </a:r>
            <a:r>
              <a:rPr lang="ko-KR" altLang="en-US" sz="32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2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본당이나 교구의 교육과 피정에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참여한다</a:t>
            </a:r>
            <a:r>
              <a:rPr lang="en-US" altLang="ko-KR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교구의 반장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연수</a:t>
            </a:r>
            <a:r>
              <a:rPr lang="en-US" altLang="ko-KR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피정 등</a:t>
            </a:r>
            <a:r>
              <a:rPr lang="en-US" altLang="ko-KR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).</a:t>
            </a:r>
            <a:endParaRPr lang="en-US" altLang="ko-KR" sz="2800" dirty="0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로사리오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332656"/>
            <a:ext cx="3384376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그림 2" descr="576517_530979016927933_19679174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332656"/>
            <a:ext cx="3543300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0" y="0"/>
            <a:ext cx="9144000" cy="5432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32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한양신명조"/>
              </a:rPr>
              <a:t>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다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다른 사람을 섬기는 지도자 </a:t>
            </a:r>
            <a:endParaRPr lang="en-US" altLang="ko-KR" sz="32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endParaRPr lang="ko-KR" altLang="en-US" sz="14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2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반장은 자신을 드러내고 과시하는 지도자가 아니라 예수님만을 드러내고 예수님의 영광 만을 위해서 일하는 겸손한 지도자이다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루가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18,14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참조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).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endParaRPr lang="en-US" altLang="ko-KR" sz="32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2" eaLnBrk="0" latinLnBrk="0" hangingPunct="0"/>
            <a:endParaRPr lang="en-US" altLang="ko-KR" sz="32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eaLnBrk="0" latinLnBrk="0" hangingPunct="0"/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라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지혜로운 </a:t>
            </a:r>
            <a:r>
              <a:rPr lang="ko-KR" altLang="en-US" sz="32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지도자</a:t>
            </a:r>
            <a:endParaRPr lang="en-US" altLang="ko-KR" sz="10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eaLnBrk="0" latinLnBrk="0" hangingPunct="0"/>
            <a:endParaRPr lang="en-US" altLang="ko-KR" sz="9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2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스스로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똑똑하다고 생각하는 반장은 성령의 불길을 막아 버리고 반원들의 기를 꺾어 버리고 상처를 주기도 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지혜로운 반장은 성령의 이끄심에 귀를 기울여 반원들 한 사람 한 사람 안에서 부는 성령의 활동을 귀하게 여긴다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490538"/>
            <a:ext cx="9144000" cy="572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마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늘 기도하는 자세</a:t>
            </a:r>
          </a:p>
          <a:p>
            <a:r>
              <a:rPr lang="ko-KR" altLang="en-US" sz="32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 </a:t>
            </a:r>
            <a:endParaRPr lang="ko-KR" altLang="en-US" sz="2800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한양신명조"/>
            </a:endParaRPr>
          </a:p>
          <a:p>
            <a:pPr lvl="1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반장은 기도하는 사람이다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. </a:t>
            </a:r>
          </a:p>
          <a:p>
            <a:pPr lvl="1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반원들을 한 사람씩 기억하며 기도한다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. </a:t>
            </a:r>
            <a:endParaRPr lang="en-US" altLang="ko-KR" sz="28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한양신명조"/>
            </a:endParaRPr>
          </a:p>
          <a:p>
            <a:pPr lvl="1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기도로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시작한 일은 반드시 열매가 있다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. </a:t>
            </a:r>
          </a:p>
          <a:p>
            <a:pPr lvl="1" eaLnBrk="0" latinLnBrk="0" hangingPunct="0"/>
            <a:endParaRPr lang="en-US" altLang="ko-K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한양신명조"/>
            </a:endParaRPr>
          </a:p>
          <a:p>
            <a:pPr lvl="1" eaLnBrk="0" latinLnBrk="0" hangingPunct="0"/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“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아무 걱정도 하지 마십시오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언제나 감사하는 마음으로 기도하고 간구하며 여러분의 소원을 하느님께 아뢰십시오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그러면 사람으로서는 감히 생각할 수도 없는 하느님의 평화가 그리스도 예수를 믿는 여러분의 마음과 생각을 지켜주실 것입니다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”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(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필립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 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신명조"/>
              </a:rPr>
              <a:t>4,6-7). </a:t>
            </a:r>
          </a:p>
          <a:p>
            <a:pPr lvl="1" eaLnBrk="0" latinLnBrk="0" hangingPunct="0"/>
            <a:endParaRPr lang="en-US" altLang="ko-KR" b="1" dirty="0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순례자-교황선거기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548680"/>
            <a:ext cx="7632848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838200"/>
            <a:ext cx="914400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36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한양신명조"/>
              </a:rPr>
              <a:t>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바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배우는 자세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endParaRPr lang="en-US" altLang="ko-KR" sz="32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endParaRPr lang="ko-KR" altLang="en-US" sz="32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사람들을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만날 때에 그들 안에 있는 장점이나 거룩한 모습을 배우려고 한다</a:t>
            </a:r>
            <a:r>
              <a:rPr lang="en-US" altLang="ko-KR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배우는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중에 가르침을 주기도 한다는 것을 기억한다</a:t>
            </a:r>
            <a:r>
              <a:rPr lang="en-US" altLang="ko-KR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주님도 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시로페니키아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여인에게서 배우셨다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마태 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15,26-28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참조</a:t>
            </a:r>
            <a:r>
              <a:rPr lang="en-US" altLang="ko-KR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).</a:t>
            </a:r>
            <a:r>
              <a:rPr lang="en-US" altLang="ko-KR" sz="11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1" eaLnBrk="0" latinLnBrk="0" hangingPunct="0"/>
            <a:endParaRPr lang="en-US" altLang="ko-KR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609600"/>
            <a:ext cx="91440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사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온유함과 참을성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endParaRPr lang="ko-KR" altLang="en-US" sz="32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반장은 참을성과 온유함을 가지고 죄인들의 회심에 대하여 큰 희망을 가져야 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lvl="1" eaLnBrk="0" latinLnBrk="0" hangingPunct="0"/>
            <a:endParaRPr lang="en-US" altLang="ko-KR" sz="28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1" eaLnBrk="0" latinLnBrk="0" hangingPunct="0"/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Times New Roman"/>
              </a:rPr>
              <a:t>“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주님의 종은 다투어서는 안됩니다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도리어 모든 사람을 온유하게 대하고 잘 가르치고 참을성이 있어야 합니다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또 반대자들을 부드러운 마음으로 바로잡아 주어야 합니다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그렇게 하면 하느님께서는 그들에게 회개할 기회를 주셔서 진리를 깨닫게 해 주실 것입니다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Times New Roman"/>
              </a:rPr>
              <a:t>”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(2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디모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2,24-26). </a:t>
            </a:r>
          </a:p>
          <a:p>
            <a:pPr lvl="1" eaLnBrk="0" latinLnBrk="0" hangingPunct="0"/>
            <a:endParaRPr lang="en-US" altLang="ko-KR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사막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620688"/>
            <a:ext cx="7632848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563563"/>
            <a:ext cx="9144000" cy="55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ko-KR" sz="36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한양중고딕"/>
              </a:rPr>
              <a:t> 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4.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선교</a:t>
            </a:r>
            <a:r>
              <a:rPr lang="ko-KR" altLang="en-US" sz="3200" b="1" dirty="0">
                <a:solidFill>
                  <a:schemeClr val="accent4">
                    <a:lumMod val="50000"/>
                  </a:schemeClr>
                </a:solidFill>
                <a:latin typeface="한양중고딕"/>
              </a:rPr>
              <a:t> </a:t>
            </a:r>
          </a:p>
          <a:p>
            <a:endParaRPr lang="ko-KR" altLang="en-US" sz="2800" dirty="0">
              <a:solidFill>
                <a:schemeClr val="accent4">
                  <a:lumMod val="50000"/>
                </a:schemeClr>
              </a:solidFill>
              <a:latin typeface="한양중고딕"/>
            </a:endParaRPr>
          </a:p>
          <a:p>
            <a:pPr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가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선교하는 공동체</a:t>
            </a:r>
            <a:r>
              <a:rPr lang="ko-KR" altLang="en-US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2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소공동체의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성장의 열매는 선교로 나타난다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endParaRPr lang="en-US" altLang="ko-KR" sz="2800" b="1" dirty="0" smtClean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2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선교를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잘하는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소공동체는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세상의 빛과 소금으로 성장한다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lvl="1" eaLnBrk="0" latinLnBrk="0" hangingPunct="0"/>
            <a:endParaRPr lang="en-US" altLang="ko-KR" sz="28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eaLnBrk="0" latinLnBrk="0" hangingPunct="0"/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나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파견</a:t>
            </a:r>
            <a:r>
              <a:rPr lang="ko-KR" altLang="en-US" sz="2800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2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반장은 둘씩 짝지어서 선교 활동을 하도록 안내한다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(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마르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6,7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참조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).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선교 활동 후에 함께 모여서 선교 활동을 평가하고 앞으로 할 일을 계획하고 준비한다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lvl="1" algn="just" eaLnBrk="0" latinLnBrk="0" hangingPunct="0"/>
            <a:endParaRPr lang="en-US" altLang="ko-KR" sz="1100" b="1" dirty="0">
              <a:solidFill>
                <a:srgbClr val="FFFFCC"/>
              </a:solidFill>
              <a:latin typeface="한양신명조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언젠가 만남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04664"/>
            <a:ext cx="8136904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152400"/>
            <a:ext cx="9144000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altLang="ko-KR" sz="3200" dirty="0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한양신명조"/>
            </a:endParaRPr>
          </a:p>
          <a:p>
            <a:pPr eaLnBrk="0" latinLnBrk="0" hangingPunct="0"/>
            <a:r>
              <a:rPr lang="en-US" altLang="ko-KR" sz="36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한양신명조"/>
              </a:rPr>
              <a:t>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다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예비신자와 함께 하는 </a:t>
            </a:r>
            <a:r>
              <a:rPr lang="ko-KR" altLang="en-US" sz="36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</a:t>
            </a:r>
            <a:r>
              <a:rPr lang="ko-KR" altLang="en-US" sz="32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endParaRPr lang="ko-KR" altLang="en-US" sz="32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eaLnBrk="0" latinLnBrk="0" hangingPunct="0"/>
            <a:endParaRPr lang="ko-KR" altLang="en-US" sz="1000" b="1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2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선교에 대해 큰 관심을 갖고 예비신자를 입교시키는데 반의 모든 노력을 기울여야 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입교 예정자를 정해 기도하고 방문하면서 지속적으로 배려하여 </a:t>
            </a:r>
            <a:r>
              <a:rPr lang="ko-KR" altLang="en-US" sz="2800" b="1" dirty="0" err="1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입교식에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초대한다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늘 선교사라는 자세를 갖고 만나는 모든 사람들에게 성당에 나오도록 권한다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lvl="2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소공동체가 </a:t>
            </a:r>
            <a:r>
              <a:rPr lang="ko-KR" altLang="en-US" sz="2800" b="1" dirty="0" err="1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입교자에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대해 관심을 갖고 대부 대모 선정을 돕는다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견진 받을 때까지 함께하고 영세 후에도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소공동체에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참여할 수 있도록 이끈다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0" y="381000"/>
            <a:ext cx="9144000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altLang="ko-KR" sz="32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eaLnBrk="0" latinLnBrk="0" hangingPunct="0"/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라</a:t>
            </a:r>
            <a:r>
              <a:rPr lang="en-US" altLang="ko-KR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  <a:r>
              <a:rPr lang="ko-KR" altLang="en-US" sz="36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선교 </a:t>
            </a:r>
            <a:r>
              <a:rPr lang="ko-KR" altLang="en-US" sz="36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교육</a:t>
            </a:r>
            <a:r>
              <a:rPr lang="ko-KR" altLang="en-US" sz="3200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  <a:endParaRPr lang="ko-KR" altLang="en-US" sz="32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eaLnBrk="0" latinLnBrk="0" hangingPunct="0"/>
            <a:endParaRPr lang="ko-KR" altLang="en-US" sz="1000" dirty="0">
              <a:solidFill>
                <a:schemeClr val="accent4">
                  <a:lumMod val="50000"/>
                </a:schemeClr>
              </a:solidFill>
              <a:latin typeface="한양신명조"/>
            </a:endParaRPr>
          </a:p>
          <a:p>
            <a:pPr lvl="2" eaLnBrk="0" latinLnBrk="0" hangingPunct="0"/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반원들은 교구와 본당의 선교 교육에 적극 참여하여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선교의 중요성과 방법 등을 </a:t>
            </a:r>
            <a:r>
              <a:rPr lang="ko-KR" altLang="en-US" sz="2800" b="1" dirty="0" smtClean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배울 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수 있도록 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</a:t>
            </a:r>
          </a:p>
          <a:p>
            <a:pPr lvl="2" eaLnBrk="0" latinLnBrk="0" hangingPunct="0"/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 </a:t>
            </a:r>
          </a:p>
          <a:p>
            <a:pPr lvl="2" eaLnBrk="0" latinLnBrk="0" hangingPunct="0"/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Times New Roman"/>
              </a:rPr>
              <a:t>‘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우리도 선교할 수 있다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Times New Roman"/>
              </a:rPr>
              <a:t>’</a:t>
            </a:r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는 자신감을 불어넣고 반원들이 선교에 참여할 수 있도록 공감대를 형성한다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lvl="2" eaLnBrk="0" latinLnBrk="0" hangingPunct="0"/>
            <a:r>
              <a:rPr lang="ko-KR" altLang="en-US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본당의 선교 경험자를 초대하여 체험을 나누고 함께 활동해주기를 청한다</a:t>
            </a:r>
            <a:r>
              <a:rPr lang="en-US" altLang="ko-KR" sz="2800" b="1" dirty="0">
                <a:solidFill>
                  <a:schemeClr val="accent4">
                    <a:lumMod val="50000"/>
                  </a:schemeClr>
                </a:solidFill>
                <a:latin typeface="한양신명조"/>
              </a:rPr>
              <a:t>. </a:t>
            </a:r>
          </a:p>
          <a:p>
            <a:pPr eaLnBrk="0" latinLnBrk="0" hangingPunct="0"/>
            <a:endParaRPr lang="en-US" altLang="ko-KR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796136" y="5733256"/>
            <a:ext cx="30243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ko-KR" alt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감사합니다</a:t>
            </a:r>
          </a:p>
        </p:txBody>
      </p:sp>
      <p:pic>
        <p:nvPicPr>
          <p:cNvPr id="6" name="그림 5" descr="1471995_236385466537961_1253679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476672"/>
            <a:ext cx="6840760" cy="5472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연꽃 당초 무늬">
  <a:themeElements>
    <a:clrScheme name="회색조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연꽃 당초 무늬">
      <a:maj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광선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75000"/>
                <a:hueMod val="100000"/>
                <a:satMod val="100000"/>
              </a:schemeClr>
            </a:gs>
          </a:gsLst>
          <a:path path="circle">
            <a:fillToRect t="45000" r="100000" b="45000"/>
          </a:path>
        </a:gradFill>
        <a:blipFill>
          <a:blip xmlns:r="http://schemas.openxmlformats.org/officeDocument/2006/relationships" r:embed="rId1">
            <a:duotone>
              <a:srgbClr val="000000">
                <a:alpha val="27450"/>
              </a:srgbClr>
              <a:schemeClr val="phClr">
                <a:tint val="7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모양">
  <a:themeElements>
    <a:clrScheme name="모양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모양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모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열정">
  <a:themeElements>
    <a:clrScheme name="열정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열정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열정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광선">
  <a:themeElements>
    <a:clrScheme name="광선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광선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광선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메트로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메트로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메트로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대장간">
  <a:themeElements>
    <a:clrScheme name="대장간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대장간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대장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258</TotalTime>
  <Words>1000</Words>
  <Application>Microsoft Office PowerPoint</Application>
  <PresentationFormat>화면 슬라이드 쇼(4:3)</PresentationFormat>
  <Paragraphs>126</Paragraphs>
  <Slides>33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6</vt:i4>
      </vt:variant>
      <vt:variant>
        <vt:lpstr>슬라이드 제목</vt:lpstr>
      </vt:variant>
      <vt:variant>
        <vt:i4>33</vt:i4>
      </vt:variant>
    </vt:vector>
  </HeadingPairs>
  <TitlesOfParts>
    <vt:vector size="39" baseType="lpstr">
      <vt:lpstr>연꽃 당초 무늬</vt:lpstr>
      <vt:lpstr>모양</vt:lpstr>
      <vt:lpstr>열정</vt:lpstr>
      <vt:lpstr>광선</vt:lpstr>
      <vt:lpstr>메트로</vt:lpstr>
      <vt:lpstr>대장간</vt:lpstr>
      <vt:lpstr>소공동체 봉사자의 역할과 사명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소공동체 봉사자의 역할과 실무</dc:title>
  <dc:creator>사목국장</dc:creator>
  <cp:lastModifiedBy>Fr. Gi-seon Hong</cp:lastModifiedBy>
  <cp:revision>30</cp:revision>
  <dcterms:created xsi:type="dcterms:W3CDTF">2013-12-13T08:22:56Z</dcterms:created>
  <dcterms:modified xsi:type="dcterms:W3CDTF">2013-12-13T15:49:14Z</dcterms:modified>
</cp:coreProperties>
</file>